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05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9" r:id="rId21"/>
    <p:sldId id="275" r:id="rId22"/>
    <p:sldId id="276" r:id="rId23"/>
    <p:sldId id="277" r:id="rId24"/>
    <p:sldId id="278" r:id="rId25"/>
    <p:sldId id="282" r:id="rId26"/>
    <p:sldId id="280" r:id="rId27"/>
    <p:sldId id="281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26"/>
  </p:normalViewPr>
  <p:slideViewPr>
    <p:cSldViewPr snapToGrid="0">
      <p:cViewPr>
        <p:scale>
          <a:sx n="76" d="100"/>
          <a:sy n="76" d="100"/>
        </p:scale>
        <p:origin x="760" y="8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1/15/25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4313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1/15/25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6172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smtClean="0"/>
              <a:pPr/>
              <a:t>1/15/25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66529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smtClean="0"/>
              <a:pPr/>
              <a:t>1/15/25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2531156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smtClean="0"/>
              <a:pPr/>
              <a:t>1/15/25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97183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1/15/25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03389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1/15/25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9858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1/15/25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492365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smtClean="0"/>
              <a:pPr/>
              <a:t>1/15/25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09456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1/15/25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4065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smtClean="0"/>
              <a:pPr/>
              <a:t>1/15/25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65825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1/15/25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05292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1/15/25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01838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1/15/25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47498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1/15/25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05269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1/15/25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8888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1/15/25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19010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1/15/25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14181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  <p:sldLayoutId id="2147483718" r:id="rId13"/>
    <p:sldLayoutId id="2147483719" r:id="rId14"/>
    <p:sldLayoutId id="2147483720" r:id="rId15"/>
    <p:sldLayoutId id="2147483721" r:id="rId16"/>
    <p:sldLayoutId id="2147483722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CF84E7-6574-CD01-4CC7-BC06283BA8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GB" dirty="0" err="1"/>
              <a:t>Simulacija</a:t>
            </a:r>
            <a:r>
              <a:rPr lang="en-GB" dirty="0"/>
              <a:t> </a:t>
            </a:r>
            <a:r>
              <a:rPr lang="en-GB" dirty="0" err="1"/>
              <a:t>protoka</a:t>
            </a:r>
            <a:r>
              <a:rPr lang="en-GB" dirty="0"/>
              <a:t> </a:t>
            </a:r>
            <a:r>
              <a:rPr lang="en-GB" dirty="0" err="1"/>
              <a:t>fluida</a:t>
            </a:r>
            <a:r>
              <a:rPr lang="en-GB" dirty="0"/>
              <a:t> </a:t>
            </a:r>
            <a:r>
              <a:rPr lang="en-GB" dirty="0" err="1"/>
              <a:t>pri</a:t>
            </a:r>
            <a:r>
              <a:rPr lang="en-GB" dirty="0"/>
              <a:t> </a:t>
            </a:r>
            <a:r>
              <a:rPr lang="en-GB" dirty="0" err="1"/>
              <a:t>prisustvu</a:t>
            </a:r>
            <a:r>
              <a:rPr lang="en-GB" dirty="0"/>
              <a:t> </a:t>
            </a:r>
            <a:r>
              <a:rPr lang="en-GB" dirty="0" err="1"/>
              <a:t>čvrstih</a:t>
            </a:r>
            <a:r>
              <a:rPr lang="en-GB" dirty="0"/>
              <a:t> </a:t>
            </a:r>
            <a:r>
              <a:rPr lang="en-GB" dirty="0" err="1"/>
              <a:t>tijela</a:t>
            </a:r>
            <a:endParaRPr lang="en-B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BA1511-1E89-D905-00A1-DC13634D069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BA" dirty="0"/>
              <a:t>Seminarski rad iz Računarskog Modeliranja </a:t>
            </a:r>
            <a:r>
              <a:rPr lang="en-GB" dirty="0" err="1"/>
              <a:t>i</a:t>
            </a:r>
            <a:r>
              <a:rPr lang="en-GB" dirty="0"/>
              <a:t> </a:t>
            </a:r>
            <a:r>
              <a:rPr lang="en-BA" dirty="0"/>
              <a:t>Simulacija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771DB1-AA6B-398D-2D52-FB51E9F71CDD}"/>
              </a:ext>
            </a:extLst>
          </p:cNvPr>
          <p:cNvSpPr txBox="1"/>
          <p:nvPr/>
        </p:nvSpPr>
        <p:spPr>
          <a:xfrm>
            <a:off x="134112" y="6324825"/>
            <a:ext cx="3779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A" dirty="0"/>
              <a:t>Student: Tarik Hastor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11E032-9360-C4E7-FD91-3EB8CCC7132E}"/>
              </a:ext>
            </a:extLst>
          </p:cNvPr>
          <p:cNvSpPr txBox="1"/>
          <p:nvPr/>
        </p:nvSpPr>
        <p:spPr>
          <a:xfrm>
            <a:off x="5681472" y="6357005"/>
            <a:ext cx="6510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A" dirty="0"/>
              <a:t>Profesorica: </a:t>
            </a:r>
            <a:r>
              <a:rPr lang="en-GB" dirty="0"/>
              <a:t>Prof. </a:t>
            </a:r>
            <a:r>
              <a:rPr lang="en-GB" dirty="0" err="1"/>
              <a:t>dr</a:t>
            </a:r>
            <a:r>
              <a:rPr lang="en-GB" dirty="0"/>
              <a:t> </a:t>
            </a:r>
            <a:r>
              <a:rPr lang="en-GB" dirty="0" err="1"/>
              <a:t>Razija</a:t>
            </a:r>
            <a:r>
              <a:rPr lang="en-GB" dirty="0"/>
              <a:t> </a:t>
            </a:r>
            <a:r>
              <a:rPr lang="en-GB" dirty="0" err="1"/>
              <a:t>Turčinhodžić</a:t>
            </a:r>
            <a:r>
              <a:rPr lang="en-GB" dirty="0"/>
              <a:t> </a:t>
            </a:r>
            <a:r>
              <a:rPr lang="en-GB" dirty="0" err="1"/>
              <a:t>Mulahasanović</a:t>
            </a:r>
            <a:endParaRPr lang="en-BA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4A0E54C-BD7F-B553-BE0C-413EA51C0E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7617" y="506341"/>
            <a:ext cx="1404239" cy="1404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52698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8015A-1B4E-52FC-C298-27FA186243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BA" dirty="0"/>
              <a:t>D2Q9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5A4578-267B-07A9-AF0D-EABB29B6AFF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BA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94FBCB-D16E-054B-0E9E-FC3AE5995C8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BA" dirty="0"/>
              <a:t>Svako c ima odgovarajuću vjerovatnoću w.</a:t>
            </a:r>
          </a:p>
          <a:p>
            <a:r>
              <a:rPr lang="en-BA" dirty="0"/>
              <a:t>Svako c je vektor koji se sastoji samo od 0, 1 ili -1.</a:t>
            </a:r>
          </a:p>
        </p:txBody>
      </p:sp>
      <p:pic>
        <p:nvPicPr>
          <p:cNvPr id="4098" name="Picture 2" descr="Schematic of the D2Q9 lattice model. | Download Scientific Diagram">
            <a:extLst>
              <a:ext uri="{FF2B5EF4-FFF2-40B4-BE49-F238E27FC236}">
                <a16:creationId xmlns:a16="http://schemas.microsoft.com/office/drawing/2014/main" id="{62B77DEF-BAA3-A7CD-6EF5-BD099F9CEC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162" y="247322"/>
            <a:ext cx="6137275" cy="6106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53180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7A700-4ECC-EAAF-308B-78D6ACF8D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BA"/>
          </a:p>
        </p:txBody>
      </p:sp>
      <p:pic>
        <p:nvPicPr>
          <p:cNvPr id="6" name="Content Placeholder 5" descr="A table with numbers and letters&#10;&#10;Description automatically generated">
            <a:extLst>
              <a:ext uri="{FF2B5EF4-FFF2-40B4-BE49-F238E27FC236}">
                <a16:creationId xmlns:a16="http://schemas.microsoft.com/office/drawing/2014/main" id="{76304D4F-217D-57BB-9484-4B0AC11722A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14349" y="2057401"/>
            <a:ext cx="5120841" cy="4026041"/>
          </a:xfrm>
        </p:spPr>
      </p:pic>
      <p:pic>
        <p:nvPicPr>
          <p:cNvPr id="8" name="Content Placeholder 7" descr="A table of numbers with numbers&#10;&#10;Description automatically generated">
            <a:extLst>
              <a:ext uri="{FF2B5EF4-FFF2-40B4-BE49-F238E27FC236}">
                <a16:creationId xmlns:a16="http://schemas.microsoft.com/office/drawing/2014/main" id="{6EBFAAEE-ADED-014A-CDBA-4954F752C77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978715" y="764373"/>
            <a:ext cx="4398899" cy="5672266"/>
          </a:xfrm>
        </p:spPr>
      </p:pic>
    </p:spTree>
    <p:extLst>
      <p:ext uri="{BB962C8B-B14F-4D97-AF65-F5344CB8AC3E}">
        <p14:creationId xmlns:p14="http://schemas.microsoft.com/office/powerpoint/2010/main" val="1628016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B6C6CB-883D-7929-9380-8D46F9BA65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5850" y="764373"/>
            <a:ext cx="10420350" cy="1293028"/>
          </a:xfrm>
        </p:spPr>
        <p:txBody>
          <a:bodyPr/>
          <a:lstStyle/>
          <a:p>
            <a:pPr algn="ctr"/>
            <a:r>
              <a:rPr lang="en-BA" dirty="0"/>
              <a:t>Diskretni model</a:t>
            </a:r>
          </a:p>
        </p:txBody>
      </p:sp>
      <p:pic>
        <p:nvPicPr>
          <p:cNvPr id="6" name="Content Placeholder 5" descr="A math equations on a white background&#10;&#10;Description automatically generated">
            <a:extLst>
              <a:ext uri="{FF2B5EF4-FFF2-40B4-BE49-F238E27FC236}">
                <a16:creationId xmlns:a16="http://schemas.microsoft.com/office/drawing/2014/main" id="{EF5AA09B-FB56-59C9-6F86-3739B605234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245393" y="2366839"/>
            <a:ext cx="9701214" cy="3760404"/>
          </a:xfr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CC78F17-77E3-FB95-3BA3-4345CBCB08B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BA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747760C-0F6A-A701-42E1-BF4ED3FB0D21}"/>
              </a:ext>
            </a:extLst>
          </p:cNvPr>
          <p:cNvSpPr txBox="1"/>
          <p:nvPr/>
        </p:nvSpPr>
        <p:spPr>
          <a:xfrm>
            <a:off x="2516981" y="4700588"/>
            <a:ext cx="2383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A" dirty="0"/>
              <a:t>Strujanje: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02D1AF-992F-7840-2C0D-07C83BB41C8D}"/>
              </a:ext>
            </a:extLst>
          </p:cNvPr>
          <p:cNvSpPr txBox="1"/>
          <p:nvPr/>
        </p:nvSpPr>
        <p:spPr>
          <a:xfrm>
            <a:off x="973931" y="5413915"/>
            <a:ext cx="1543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A" dirty="0"/>
              <a:t>Kolizija:</a:t>
            </a:r>
          </a:p>
        </p:txBody>
      </p:sp>
    </p:spTree>
    <p:extLst>
      <p:ext uri="{BB962C8B-B14F-4D97-AF65-F5344CB8AC3E}">
        <p14:creationId xmlns:p14="http://schemas.microsoft.com/office/powerpoint/2010/main" val="23971879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2523F1-3898-F395-748B-F6108A56D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5285" y="764373"/>
            <a:ext cx="10350915" cy="1293028"/>
          </a:xfrm>
        </p:spPr>
        <p:txBody>
          <a:bodyPr/>
          <a:lstStyle/>
          <a:p>
            <a:pPr algn="ctr"/>
            <a:r>
              <a:rPr lang="en-BA" dirty="0"/>
              <a:t>Taylor green vrtlozi</a:t>
            </a:r>
          </a:p>
        </p:txBody>
      </p:sp>
      <p:pic>
        <p:nvPicPr>
          <p:cNvPr id="6" name="Content Placeholder 5" descr="A math equations and formulas&#10;&#10;Description automatically generated">
            <a:extLst>
              <a:ext uri="{FF2B5EF4-FFF2-40B4-BE49-F238E27FC236}">
                <a16:creationId xmlns:a16="http://schemas.microsoft.com/office/drawing/2014/main" id="{CA9C7D8F-76F1-13DE-FFC8-F6EE05DB43E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996742" y="2605416"/>
            <a:ext cx="10350915" cy="3202409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556431-30A9-83A7-EA09-196FA7E6F51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BA"/>
          </a:p>
        </p:txBody>
      </p:sp>
    </p:spTree>
    <p:extLst>
      <p:ext uri="{BB962C8B-B14F-4D97-AF65-F5344CB8AC3E}">
        <p14:creationId xmlns:p14="http://schemas.microsoft.com/office/powerpoint/2010/main" val="41244374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7A2433-132C-88DC-0DCB-ABEFACCF8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BA"/>
          </a:p>
        </p:txBody>
      </p:sp>
      <p:pic>
        <p:nvPicPr>
          <p:cNvPr id="6" name="Content Placeholder 5" descr="A graph of a number of different types of data&#10;&#10;Description automatically generated with medium confidence">
            <a:extLst>
              <a:ext uri="{FF2B5EF4-FFF2-40B4-BE49-F238E27FC236}">
                <a16:creationId xmlns:a16="http://schemas.microsoft.com/office/drawing/2014/main" id="{2A63F50F-37BD-2AF5-3BBA-F7EBA8A1506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-566175" y="1628169"/>
            <a:ext cx="12072375" cy="4024125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AF41B8-9ED9-9127-168E-638B4F34722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BA" dirty="0"/>
          </a:p>
        </p:txBody>
      </p:sp>
    </p:spTree>
    <p:extLst>
      <p:ext uri="{BB962C8B-B14F-4D97-AF65-F5344CB8AC3E}">
        <p14:creationId xmlns:p14="http://schemas.microsoft.com/office/powerpoint/2010/main" val="30642329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4B467C-88ED-29E3-EDD2-2BC18DB77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6312" y="764373"/>
            <a:ext cx="10529888" cy="1293028"/>
          </a:xfrm>
        </p:spPr>
        <p:txBody>
          <a:bodyPr/>
          <a:lstStyle/>
          <a:p>
            <a:pPr algn="ctr"/>
            <a:r>
              <a:rPr lang="en-BA" dirty="0"/>
              <a:t>Stabilnost</a:t>
            </a:r>
          </a:p>
        </p:txBody>
      </p:sp>
      <p:pic>
        <p:nvPicPr>
          <p:cNvPr id="6" name="Content Placeholder 5" descr="A white paper with black text&#10;&#10;Description automatically generated">
            <a:extLst>
              <a:ext uri="{FF2B5EF4-FFF2-40B4-BE49-F238E27FC236}">
                <a16:creationId xmlns:a16="http://schemas.microsoft.com/office/drawing/2014/main" id="{1075C37A-654B-58F5-AC05-D4AE8C0B271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85800" y="2245993"/>
            <a:ext cx="10529888" cy="2910191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751BC6-D973-DEE9-3FD9-364B8426010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BA"/>
          </a:p>
        </p:txBody>
      </p:sp>
    </p:spTree>
    <p:extLst>
      <p:ext uri="{BB962C8B-B14F-4D97-AF65-F5344CB8AC3E}">
        <p14:creationId xmlns:p14="http://schemas.microsoft.com/office/powerpoint/2010/main" val="32292368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72E85F-660B-2A35-AEC7-38844B289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BA"/>
          </a:p>
        </p:txBody>
      </p:sp>
      <p:pic>
        <p:nvPicPr>
          <p:cNvPr id="6" name="Content Placeholder 5" descr="A graph of a graph of a number&#10;&#10;Description automatically generated with medium confidence">
            <a:extLst>
              <a:ext uri="{FF2B5EF4-FFF2-40B4-BE49-F238E27FC236}">
                <a16:creationId xmlns:a16="http://schemas.microsoft.com/office/drawing/2014/main" id="{BBB0B026-9C19-5E63-FE83-B8F2C40A16E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3409" y="1528763"/>
            <a:ext cx="11462791" cy="4196665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D64286-C598-7FDD-A204-F365DA4A94B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BA"/>
          </a:p>
        </p:txBody>
      </p:sp>
    </p:spTree>
    <p:extLst>
      <p:ext uri="{BB962C8B-B14F-4D97-AF65-F5344CB8AC3E}">
        <p14:creationId xmlns:p14="http://schemas.microsoft.com/office/powerpoint/2010/main" val="1754544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4BE23-0033-3BAC-F162-682F354AD4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764373"/>
            <a:ext cx="10820400" cy="1293028"/>
          </a:xfrm>
        </p:spPr>
        <p:txBody>
          <a:bodyPr/>
          <a:lstStyle/>
          <a:p>
            <a:pPr algn="ctr"/>
            <a:r>
              <a:rPr lang="en-BA" dirty="0"/>
              <a:t>Čvrsta tijela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F4F7AA-E7CE-5BCC-EB1E-C85F4649C8A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BA" dirty="0"/>
              <a:t>Najčešći uvjet je noslip, na granici se fluid ne kreće.</a:t>
            </a:r>
          </a:p>
          <a:p>
            <a:r>
              <a:rPr lang="en-BA" dirty="0"/>
              <a:t>Uvodimo fiktivne ćelije</a:t>
            </a:r>
          </a:p>
        </p:txBody>
      </p:sp>
      <p:pic>
        <p:nvPicPr>
          <p:cNvPr id="6" name="Content Placeholder 5" descr="A black lines with a white background&#10;&#10;Description automatically generated with medium confidence">
            <a:extLst>
              <a:ext uri="{FF2B5EF4-FFF2-40B4-BE49-F238E27FC236}">
                <a16:creationId xmlns:a16="http://schemas.microsoft.com/office/drawing/2014/main" id="{E3C7E0F7-5F48-EEE7-3195-56F1A6D4246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176958" y="3429000"/>
            <a:ext cx="9838084" cy="2293336"/>
          </a:xfr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50E861B-3105-ECC6-6B44-BC17CA1E4257}"/>
              </a:ext>
            </a:extLst>
          </p:cNvPr>
          <p:cNvSpPr txBox="1">
            <a:spLocks/>
          </p:cNvSpPr>
          <p:nvPr/>
        </p:nvSpPr>
        <p:spPr>
          <a:xfrm>
            <a:off x="6096000" y="2194559"/>
            <a:ext cx="53340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BA" dirty="0"/>
              <a:t>Proizvoljno kompleksni uvjeti se mogu slično implementirati</a:t>
            </a:r>
          </a:p>
        </p:txBody>
      </p:sp>
    </p:spTree>
    <p:extLst>
      <p:ext uri="{BB962C8B-B14F-4D97-AF65-F5344CB8AC3E}">
        <p14:creationId xmlns:p14="http://schemas.microsoft.com/office/powerpoint/2010/main" val="35541246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04A33A-8EDF-9747-AAE8-961BE0641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888" y="2194559"/>
            <a:ext cx="4460080" cy="2209568"/>
          </a:xfrm>
        </p:spPr>
        <p:txBody>
          <a:bodyPr>
            <a:normAutofit/>
          </a:bodyPr>
          <a:lstStyle/>
          <a:p>
            <a:pPr algn="l"/>
            <a:r>
              <a:rPr lang="en-BA" dirty="0"/>
              <a:t>3d aerodinamika klikera</a:t>
            </a:r>
          </a:p>
        </p:txBody>
      </p:sp>
      <p:pic>
        <p:nvPicPr>
          <p:cNvPr id="6" name="Content Placeholder 5" descr="A green rectangular chart with a purple dot&#10;&#10;Description automatically generated">
            <a:extLst>
              <a:ext uri="{FF2B5EF4-FFF2-40B4-BE49-F238E27FC236}">
                <a16:creationId xmlns:a16="http://schemas.microsoft.com/office/drawing/2014/main" id="{74C92CB7-DAC9-4327-7A92-AFF1E4C1802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 rot="16200000">
            <a:off x="4702968" y="0"/>
            <a:ext cx="7489032" cy="7489032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CFB1BD-E6FC-E67C-BB1B-E30FE394FA2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BA"/>
          </a:p>
        </p:txBody>
      </p:sp>
    </p:spTree>
    <p:extLst>
      <p:ext uri="{BB962C8B-B14F-4D97-AF65-F5344CB8AC3E}">
        <p14:creationId xmlns:p14="http://schemas.microsoft.com/office/powerpoint/2010/main" val="2702629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D24130-E9BF-1CFD-A251-0889C2ED2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A" dirty="0"/>
              <a:t>Turbulencija u 2d</a:t>
            </a:r>
          </a:p>
        </p:txBody>
      </p:sp>
      <p:pic>
        <p:nvPicPr>
          <p:cNvPr id="6" name="Content Placeholder 5" descr="A graph of a number of numbers&#10;&#10;Description automatically generated with medium confidence">
            <a:extLst>
              <a:ext uri="{FF2B5EF4-FFF2-40B4-BE49-F238E27FC236}">
                <a16:creationId xmlns:a16="http://schemas.microsoft.com/office/drawing/2014/main" id="{942EF1B3-EC01-28D0-D9E3-09506ACECCA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-1160859" y="2057401"/>
            <a:ext cx="14513718" cy="4837906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A88002-1FF0-513C-94DF-D428ABDA900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BA" dirty="0"/>
              <a:t>Re=2000</a:t>
            </a:r>
          </a:p>
        </p:txBody>
      </p:sp>
    </p:spTree>
    <p:extLst>
      <p:ext uri="{BB962C8B-B14F-4D97-AF65-F5344CB8AC3E}">
        <p14:creationId xmlns:p14="http://schemas.microsoft.com/office/powerpoint/2010/main" val="17762276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0B9864-F6A8-DA9C-7D9B-7C7D67C5F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64373"/>
            <a:ext cx="7039038" cy="1293028"/>
          </a:xfrm>
        </p:spPr>
        <p:txBody>
          <a:bodyPr/>
          <a:lstStyle/>
          <a:p>
            <a:pPr algn="ctr"/>
            <a:r>
              <a:rPr lang="en-BA" dirty="0"/>
              <a:t>Cilj  rada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133C71-7A92-5604-0CC6-E0E97F2587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BA" dirty="0"/>
              <a:t>Razviti simulator protoka fluida.</a:t>
            </a:r>
          </a:p>
          <a:p>
            <a:r>
              <a:rPr lang="en-BA" dirty="0"/>
              <a:t>Tretiranje kompleksne geometrije.</a:t>
            </a:r>
          </a:p>
          <a:p>
            <a:r>
              <a:rPr lang="en-BA" dirty="0"/>
              <a:t>Turbulencije.</a:t>
            </a:r>
          </a:p>
          <a:p>
            <a:r>
              <a:rPr lang="en-BA" dirty="0"/>
              <a:t>Eksterne sile.</a:t>
            </a:r>
          </a:p>
          <a:p>
            <a:endParaRPr lang="en-BA" dirty="0"/>
          </a:p>
          <a:p>
            <a:r>
              <a:rPr lang="en-BA" dirty="0"/>
              <a:t>Ograničenja:</a:t>
            </a:r>
          </a:p>
          <a:p>
            <a:pPr lvl="1"/>
            <a:r>
              <a:rPr lang="en-BA" dirty="0"/>
              <a:t>Fluid se ne kreće prebrzo</a:t>
            </a:r>
          </a:p>
          <a:p>
            <a:pPr lvl="1"/>
            <a:r>
              <a:rPr lang="en-BA" dirty="0"/>
              <a:t>Fluid je homogen</a:t>
            </a:r>
          </a:p>
          <a:p>
            <a:pPr lvl="1"/>
            <a:r>
              <a:rPr lang="en-BA" dirty="0"/>
              <a:t>Fluid je Njutnosvki</a:t>
            </a:r>
          </a:p>
        </p:txBody>
      </p:sp>
      <p:pic>
        <p:nvPicPr>
          <p:cNvPr id="7" name="Picture 6" descr="A green rectangular chart with a purple dot&#10;&#10;Description automatically generated">
            <a:extLst>
              <a:ext uri="{FF2B5EF4-FFF2-40B4-BE49-F238E27FC236}">
                <a16:creationId xmlns:a16="http://schemas.microsoft.com/office/drawing/2014/main" id="{FE17FAAF-F12D-AA0B-B1D8-CC60B6B237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9038" y="508000"/>
            <a:ext cx="6408738" cy="63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8402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F412C-9867-EF60-22E6-786782C737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BA"/>
          </a:p>
        </p:txBody>
      </p:sp>
      <p:pic>
        <p:nvPicPr>
          <p:cNvPr id="6" name="Content Placeholder 5" descr="A graph of a number of objects&#10;&#10;Description automatically generated with medium confidence">
            <a:extLst>
              <a:ext uri="{FF2B5EF4-FFF2-40B4-BE49-F238E27FC236}">
                <a16:creationId xmlns:a16="http://schemas.microsoft.com/office/drawing/2014/main" id="{57B0B313-60AE-02D7-DB55-DECA773F807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-1324802" y="2057401"/>
            <a:ext cx="14167644" cy="4722548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30A5CC-3EAD-06FD-A93F-F5ADEF7488C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BA"/>
          </a:p>
        </p:txBody>
      </p:sp>
    </p:spTree>
    <p:extLst>
      <p:ext uri="{BB962C8B-B14F-4D97-AF65-F5344CB8AC3E}">
        <p14:creationId xmlns:p14="http://schemas.microsoft.com/office/powerpoint/2010/main" val="6001228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794985-E294-074E-505D-A2ACE9F6FC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A" dirty="0"/>
              <a:t>Simulacija sa gravitacijom</a:t>
            </a:r>
          </a:p>
        </p:txBody>
      </p:sp>
      <p:pic>
        <p:nvPicPr>
          <p:cNvPr id="6" name="Content Placeholder 5" descr="A blue and white circle&#10;&#10;Description automatically generated">
            <a:extLst>
              <a:ext uri="{FF2B5EF4-FFF2-40B4-BE49-F238E27FC236}">
                <a16:creationId xmlns:a16="http://schemas.microsoft.com/office/drawing/2014/main" id="{F0D73D8A-F3E2-4BC4-4691-1464A031B1C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0" y="1998832"/>
            <a:ext cx="7086600" cy="4219852"/>
          </a:xfr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CE5BE7D8-0E61-D0F6-93E3-A849AC8BAD1E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:r>
                  <a:rPr lang="en-BA" dirty="0"/>
                  <a:t>Visina je 4cm.</a:t>
                </a:r>
              </a:p>
              <a:p>
                <a:r>
                  <a:rPr lang="en-BA" dirty="0"/>
                  <a:t>Fluid je voda sa viskoznosti 0.1</a:t>
                </a:r>
              </a:p>
              <a:p>
                <a:r>
                  <a:rPr lang="en-BA" dirty="0"/>
                  <a:t>Širina je 4cm.</a:t>
                </a:r>
              </a:p>
              <a:p>
                <a:r>
                  <a:rPr lang="en-BA" dirty="0"/>
                  <a:t>Rešetka je 600x400.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BA" dirty="0"/>
              </a:p>
            </p:txBody>
          </p:sp>
        </mc:Choice>
        <mc:Fallback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CE5BE7D8-0E61-D0F6-93E3-A849AC8BAD1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3"/>
                <a:stretch>
                  <a:fillRect l="-1425" t="-1887"/>
                </a:stretch>
              </a:blipFill>
            </p:spPr>
            <p:txBody>
              <a:bodyPr/>
              <a:lstStyle/>
              <a:p>
                <a:r>
                  <a:rPr lang="en-B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535521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161BA6-5BD7-53C0-5383-04004A395B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4450" y="764373"/>
            <a:ext cx="10191750" cy="1293028"/>
          </a:xfrm>
        </p:spPr>
        <p:txBody>
          <a:bodyPr/>
          <a:lstStyle/>
          <a:p>
            <a:r>
              <a:rPr lang="en-BA" dirty="0"/>
              <a:t>Prebacivanje iz SI u jedinice rešetke</a:t>
            </a:r>
          </a:p>
        </p:txBody>
      </p:sp>
      <p:pic>
        <p:nvPicPr>
          <p:cNvPr id="6" name="Content Placeholder 5" descr="A math equations and formulas&#10;&#10;Description automatically generated with medium confidence">
            <a:extLst>
              <a:ext uri="{FF2B5EF4-FFF2-40B4-BE49-F238E27FC236}">
                <a16:creationId xmlns:a16="http://schemas.microsoft.com/office/drawing/2014/main" id="{58833915-05E7-ECA9-2F64-7E55C9D2FF4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057274" y="2235888"/>
            <a:ext cx="10284017" cy="2901013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7CA724-E3AC-3A0E-3273-A47FF62EE0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29362" y="2235888"/>
            <a:ext cx="5334000" cy="4024125"/>
          </a:xfrm>
        </p:spPr>
        <p:txBody>
          <a:bodyPr/>
          <a:lstStyle/>
          <a:p>
            <a:endParaRPr lang="en-BA"/>
          </a:p>
        </p:txBody>
      </p:sp>
    </p:spTree>
    <p:extLst>
      <p:ext uri="{BB962C8B-B14F-4D97-AF65-F5344CB8AC3E}">
        <p14:creationId xmlns:p14="http://schemas.microsoft.com/office/powerpoint/2010/main" val="13271699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5CF1E-4557-6F4C-2108-494D92597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BA"/>
          </a:p>
        </p:txBody>
      </p:sp>
      <p:pic>
        <p:nvPicPr>
          <p:cNvPr id="6" name="Content Placeholder 5" descr="A math equations and formulas&#10;&#10;Description automatically generated with medium confidence">
            <a:extLst>
              <a:ext uri="{FF2B5EF4-FFF2-40B4-BE49-F238E27FC236}">
                <a16:creationId xmlns:a16="http://schemas.microsoft.com/office/drawing/2014/main" id="{10A56559-FED9-16F8-C645-4C3E19BC188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488281" y="477698"/>
            <a:ext cx="9215438" cy="5740986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A6B278-87DF-560E-4E27-A2F944E62A9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BA"/>
          </a:p>
        </p:txBody>
      </p:sp>
    </p:spTree>
    <p:extLst>
      <p:ext uri="{BB962C8B-B14F-4D97-AF65-F5344CB8AC3E}">
        <p14:creationId xmlns:p14="http://schemas.microsoft.com/office/powerpoint/2010/main" val="38686606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961758-061C-2795-179F-DFF5D8E12B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A" dirty="0"/>
              <a:t>Rezultat</a:t>
            </a:r>
          </a:p>
        </p:txBody>
      </p:sp>
      <p:pic>
        <p:nvPicPr>
          <p:cNvPr id="6" name="Content Placeholder 5" descr="A graph of different colored squares&#10;&#10;Description automatically generated with medium confidence">
            <a:extLst>
              <a:ext uri="{FF2B5EF4-FFF2-40B4-BE49-F238E27FC236}">
                <a16:creationId xmlns:a16="http://schemas.microsoft.com/office/drawing/2014/main" id="{D23B475B-7D18-AB92-0ABB-088AA0CDEF9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-1371600" y="-62889"/>
            <a:ext cx="20996031" cy="6998677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2EC5A9-8A42-1CFD-ADB2-4E8E8EA1AAD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BA" dirty="0"/>
          </a:p>
        </p:txBody>
      </p:sp>
    </p:spTree>
    <p:extLst>
      <p:ext uri="{BB962C8B-B14F-4D97-AF65-F5344CB8AC3E}">
        <p14:creationId xmlns:p14="http://schemas.microsoft.com/office/powerpoint/2010/main" val="1027538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6B207-E111-E8F1-0867-2A92CB7E05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6946" y="897468"/>
            <a:ext cx="3599254" cy="1293028"/>
          </a:xfrm>
        </p:spPr>
        <p:txBody>
          <a:bodyPr/>
          <a:lstStyle/>
          <a:p>
            <a:pPr algn="l"/>
            <a:r>
              <a:rPr lang="en-GB" dirty="0"/>
              <a:t>P</a:t>
            </a:r>
            <a:r>
              <a:rPr lang="en-BA" dirty="0"/>
              <a:t>rimjer korištenja</a:t>
            </a:r>
          </a:p>
        </p:txBody>
      </p:sp>
      <p:pic>
        <p:nvPicPr>
          <p:cNvPr id="6" name="Content Placeholder 5" descr="A computer screen shot of a program code&#10;&#10;Description automatically generated">
            <a:extLst>
              <a:ext uri="{FF2B5EF4-FFF2-40B4-BE49-F238E27FC236}">
                <a16:creationId xmlns:a16="http://schemas.microsoft.com/office/drawing/2014/main" id="{1C5718DC-46C8-1365-02FC-7080812D033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85800" y="897468"/>
            <a:ext cx="7221146" cy="5246206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4EDD3F-8C9C-C3CF-1BF3-2D6E6534AC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5800" y="6143674"/>
            <a:ext cx="10820400" cy="714326"/>
          </a:xfrm>
        </p:spPr>
        <p:txBody>
          <a:bodyPr>
            <a:normAutofit/>
          </a:bodyPr>
          <a:lstStyle/>
          <a:p>
            <a:r>
              <a:rPr lang="en-GB" dirty="0"/>
              <a:t>https://</a:t>
            </a:r>
            <a:r>
              <a:rPr lang="en-GB" dirty="0" err="1"/>
              <a:t>github.com</a:t>
            </a:r>
            <a:r>
              <a:rPr lang="en-GB" dirty="0"/>
              <a:t>/lilhast1/lattice-</a:t>
            </a:r>
            <a:r>
              <a:rPr lang="en-GB" dirty="0" err="1"/>
              <a:t>boltzmann.git</a:t>
            </a:r>
            <a:endParaRPr lang="en-BA" dirty="0"/>
          </a:p>
        </p:txBody>
      </p:sp>
    </p:spTree>
    <p:extLst>
      <p:ext uri="{BB962C8B-B14F-4D97-AF65-F5344CB8AC3E}">
        <p14:creationId xmlns:p14="http://schemas.microsoft.com/office/powerpoint/2010/main" val="28055397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B3D34-25D8-87AE-3976-5710073BF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764373"/>
            <a:ext cx="10820400" cy="1293028"/>
          </a:xfrm>
        </p:spPr>
        <p:txBody>
          <a:bodyPr/>
          <a:lstStyle/>
          <a:p>
            <a:pPr algn="ctr"/>
            <a:r>
              <a:rPr lang="en-BA" dirty="0"/>
              <a:t>Performanse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BC1CB7-2306-472E-6C18-0DF2492F2B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10820400" cy="4024125"/>
          </a:xfrm>
        </p:spPr>
        <p:txBody>
          <a:bodyPr/>
          <a:lstStyle/>
          <a:p>
            <a:r>
              <a:rPr lang="en-BA" dirty="0"/>
              <a:t>2D je brz nekih 6ms po iteraciji za 400x100 rešetku.</a:t>
            </a:r>
          </a:p>
          <a:p>
            <a:r>
              <a:rPr lang="en-BA" dirty="0"/>
              <a:t>3D po iteraciji uzima oko 3,5s po iteraciju za 400x100x100 rešetku.</a:t>
            </a:r>
          </a:p>
          <a:p>
            <a:r>
              <a:rPr lang="en-BA" dirty="0"/>
              <a:t>Potrebno je paralelizirati kod.</a:t>
            </a:r>
          </a:p>
          <a:p>
            <a:r>
              <a:rPr lang="en-BA" dirty="0"/>
              <a:t>Mjereno putem komande:</a:t>
            </a:r>
          </a:p>
          <a:p>
            <a:pPr marL="0" indent="0" algn="ctr">
              <a:buNone/>
            </a:pPr>
            <a:r>
              <a:rPr lang="en-GB" sz="2400" dirty="0">
                <a:latin typeface="Consolas" panose="020B0609020204030204" pitchFamily="49" charset="0"/>
                <a:cs typeface="Consolas" panose="020B0609020204030204" pitchFamily="49" charset="0"/>
              </a:rPr>
              <a:t>python3 -m </a:t>
            </a:r>
            <a:r>
              <a:rPr lang="en-GB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cProfile</a:t>
            </a:r>
            <a:r>
              <a:rPr lang="en-GB" sz="2400" dirty="0">
                <a:latin typeface="Consolas" panose="020B0609020204030204" pitchFamily="49" charset="0"/>
                <a:cs typeface="Consolas" panose="020B0609020204030204" pitchFamily="49" charset="0"/>
              </a:rPr>
              <a:t> lbm3d.py &gt;&gt; sphere/</a:t>
            </a:r>
            <a:r>
              <a:rPr lang="en-GB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perf.log</a:t>
            </a:r>
            <a:r>
              <a:rPr lang="en-GB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lang="en-BA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GB" sz="2400" dirty="0"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GB" sz="2400" dirty="0">
              <a:cs typeface="Consolas" panose="020B0609020204030204" pitchFamily="49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834FB1-982D-1F1D-0785-6BB8971C7CB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BA" dirty="0"/>
          </a:p>
        </p:txBody>
      </p:sp>
    </p:spTree>
    <p:extLst>
      <p:ext uri="{BB962C8B-B14F-4D97-AF65-F5344CB8AC3E}">
        <p14:creationId xmlns:p14="http://schemas.microsoft.com/office/powerpoint/2010/main" val="13239428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D42E2-370A-F7C5-C3DD-A4C3459E6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A" dirty="0"/>
              <a:t>Dalja poboljšanja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5FB540-CDA6-3685-489D-2C28229473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10820400" cy="4024125"/>
          </a:xfrm>
        </p:spPr>
        <p:txBody>
          <a:bodyPr/>
          <a:lstStyle/>
          <a:p>
            <a:r>
              <a:rPr lang="en-BA" dirty="0"/>
              <a:t>Uključiti tenzor smicanja za mogućnost simuliranja </a:t>
            </a:r>
            <a:r>
              <a:rPr lang="en-GB" dirty="0"/>
              <a:t>I</a:t>
            </a:r>
            <a:r>
              <a:rPr lang="en-BA" dirty="0"/>
              <a:t> uticaja unutar čvrstih tijela.</a:t>
            </a:r>
          </a:p>
          <a:p>
            <a:r>
              <a:rPr lang="en-BA" dirty="0"/>
              <a:t>Implementirati višerelaksacijsko vrijeme. Ovako se mogu nehomogeni </a:t>
            </a:r>
            <a:r>
              <a:rPr lang="en-GB" dirty="0"/>
              <a:t>I</a:t>
            </a:r>
            <a:r>
              <a:rPr lang="en-BA" dirty="0"/>
              <a:t> neNjutnovski fluidi simulirati.</a:t>
            </a:r>
          </a:p>
          <a:p>
            <a:r>
              <a:rPr lang="en-BA" dirty="0"/>
              <a:t>Paralelizacija! Paralelizacija! Paralelizacija!</a:t>
            </a:r>
          </a:p>
          <a:p>
            <a:endParaRPr lang="en-BA" dirty="0"/>
          </a:p>
        </p:txBody>
      </p:sp>
    </p:spTree>
    <p:extLst>
      <p:ext uri="{BB962C8B-B14F-4D97-AF65-F5344CB8AC3E}">
        <p14:creationId xmlns:p14="http://schemas.microsoft.com/office/powerpoint/2010/main" val="15218902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3F9552-4AD1-0295-D6B0-9E9C88496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BA"/>
          </a:p>
        </p:txBody>
      </p:sp>
      <p:pic>
        <p:nvPicPr>
          <p:cNvPr id="5" name="Content Placeholder 4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6F9788E7-08C7-4361-4EE5-10FDDE2187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179909" y="800101"/>
            <a:ext cx="14551818" cy="5364957"/>
          </a:xfrm>
        </p:spPr>
      </p:pic>
    </p:spTree>
    <p:extLst>
      <p:ext uri="{BB962C8B-B14F-4D97-AF65-F5344CB8AC3E}">
        <p14:creationId xmlns:p14="http://schemas.microsoft.com/office/powerpoint/2010/main" val="1068689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5E51836-7BBC-40B1-CB5B-C6381B42C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761999"/>
            <a:ext cx="10820400" cy="1303867"/>
          </a:xfrm>
        </p:spPr>
        <p:txBody>
          <a:bodyPr/>
          <a:lstStyle/>
          <a:p>
            <a:pPr algn="ctr"/>
            <a:r>
              <a:rPr lang="en-BA" dirty="0"/>
              <a:t>Odabir modela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E26BEE5-E95B-F8AD-CF7E-5D44C73D87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BA" dirty="0"/>
              <a:t>Mikro pristup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0EFDCA6-E929-50A6-39A0-44A177D08E2A}"/>
              </a:ext>
            </a:extLst>
          </p:cNvPr>
          <p:cNvSpPr>
            <a:spLocks noGrp="1"/>
          </p:cNvSpPr>
          <p:nvPr>
            <p:ph type="body" sz="half" idx="15"/>
          </p:nvPr>
        </p:nvSpPr>
        <p:spPr/>
        <p:txBody>
          <a:bodyPr>
            <a:normAutofit/>
          </a:bodyPr>
          <a:lstStyle/>
          <a:p>
            <a:r>
              <a:rPr lang="en-BA" sz="1800" dirty="0"/>
              <a:t>Raspisati Njutnove jednačine za svaku česticu.</a:t>
            </a:r>
          </a:p>
          <a:p>
            <a:r>
              <a:rPr lang="en-BA" sz="1800" dirty="0"/>
              <a:t>Neizvodljiv u praksi.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64BA1B6-9A09-343B-8F3B-80745A06039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BA" dirty="0"/>
              <a:t>Makro pristup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43A16CB-8B1E-41C5-E100-B0E11C1432BD}"/>
              </a:ext>
            </a:extLst>
          </p:cNvPr>
          <p:cNvSpPr>
            <a:spLocks noGrp="1"/>
          </p:cNvSpPr>
          <p:nvPr>
            <p:ph type="body" sz="half" idx="16"/>
          </p:nvPr>
        </p:nvSpPr>
        <p:spPr/>
        <p:txBody>
          <a:bodyPr>
            <a:normAutofit/>
          </a:bodyPr>
          <a:lstStyle/>
          <a:p>
            <a:r>
              <a:rPr lang="en-BA" sz="1800" dirty="0"/>
              <a:t>Rješavanje Navier-Stokes jednačina.</a:t>
            </a:r>
          </a:p>
          <a:p>
            <a:r>
              <a:rPr lang="en-BA" sz="1800" dirty="0"/>
              <a:t>Složene geometrije </a:t>
            </a:r>
            <a:r>
              <a:rPr lang="en-GB" sz="1800" dirty="0" err="1"/>
              <a:t>i</a:t>
            </a:r>
            <a:r>
              <a:rPr lang="en-GB" sz="1800" dirty="0"/>
              <a:t> </a:t>
            </a:r>
            <a:r>
              <a:rPr lang="en-GB" sz="1800" dirty="0" err="1"/>
              <a:t>eksterne</a:t>
            </a:r>
            <a:r>
              <a:rPr lang="en-GB" sz="1800" dirty="0"/>
              <a:t> sile </a:t>
            </a:r>
            <a:r>
              <a:rPr lang="en-GB" sz="1800" dirty="0" err="1"/>
              <a:t>su</a:t>
            </a:r>
            <a:r>
              <a:rPr lang="en-GB" sz="1800" dirty="0"/>
              <a:t> </a:t>
            </a:r>
            <a:r>
              <a:rPr lang="en-GB" sz="1800" dirty="0" err="1"/>
              <a:t>jako</a:t>
            </a:r>
            <a:r>
              <a:rPr lang="en-GB" sz="1800" dirty="0"/>
              <a:t> </a:t>
            </a:r>
            <a:r>
              <a:rPr lang="en-GB" sz="1800" dirty="0" err="1"/>
              <a:t>teške</a:t>
            </a:r>
            <a:r>
              <a:rPr lang="en-GB" sz="1800" dirty="0"/>
              <a:t> za </a:t>
            </a:r>
            <a:r>
              <a:rPr lang="en-GB" sz="1800" dirty="0" err="1"/>
              <a:t>uključiti</a:t>
            </a:r>
            <a:endParaRPr lang="en-BA" sz="180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B0E2950-9B93-4A89-4B9F-BADEA44353C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BA" dirty="0"/>
              <a:t>Mezo pristup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0B54C49-BA38-87E3-8AC7-4C96AE6D650A}"/>
              </a:ext>
            </a:extLst>
          </p:cNvPr>
          <p:cNvSpPr>
            <a:spLocks noGrp="1"/>
          </p:cNvSpPr>
          <p:nvPr>
            <p:ph type="body" sz="half" idx="17"/>
          </p:nvPr>
        </p:nvSpPr>
        <p:spPr/>
        <p:txBody>
          <a:bodyPr>
            <a:normAutofit/>
          </a:bodyPr>
          <a:lstStyle/>
          <a:p>
            <a:r>
              <a:rPr lang="en-BA" sz="1800" dirty="0"/>
              <a:t>Rješavanje Boltzmanove jednačine.</a:t>
            </a:r>
          </a:p>
          <a:p>
            <a:r>
              <a:rPr lang="en-BA" sz="1800" dirty="0"/>
              <a:t>Modeliramo velike skupine čestica.</a:t>
            </a:r>
          </a:p>
        </p:txBody>
      </p:sp>
      <p:pic>
        <p:nvPicPr>
          <p:cNvPr id="2054" name="Picture 6" descr="Applications of Newton's Laws of Motion in Daily Life">
            <a:extLst>
              <a:ext uri="{FF2B5EF4-FFF2-40B4-BE49-F238E27FC236}">
                <a16:creationId xmlns:a16="http://schemas.microsoft.com/office/drawing/2014/main" id="{C087391E-BC05-1315-9F65-3DAC158B6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88" y="4038601"/>
            <a:ext cx="2813408" cy="2318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Navier-Stokes equations to investigate the movement of urine within the...  | Download Scientific Diagram">
            <a:extLst>
              <a:ext uri="{FF2B5EF4-FFF2-40B4-BE49-F238E27FC236}">
                <a16:creationId xmlns:a16="http://schemas.microsoft.com/office/drawing/2014/main" id="{60FB7E65-5F52-F312-C823-826043956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0200" y="4503880"/>
            <a:ext cx="3909571" cy="2081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A mathematical equation with a plus and a positive symbol&#10;&#10;Description automatically generated">
            <a:extLst>
              <a:ext uri="{FF2B5EF4-FFF2-40B4-BE49-F238E27FC236}">
                <a16:creationId xmlns:a16="http://schemas.microsoft.com/office/drawing/2014/main" id="{F214DDE6-38E0-7871-6C91-AA67B73FA7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8666" y="4884116"/>
            <a:ext cx="3456433" cy="66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0197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6B44DC07-F29A-D57E-2462-42E2E5024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64373"/>
            <a:ext cx="12192000" cy="1293028"/>
          </a:xfrm>
        </p:spPr>
        <p:txBody>
          <a:bodyPr/>
          <a:lstStyle/>
          <a:p>
            <a:pPr algn="ctr"/>
            <a:r>
              <a:rPr lang="en-BA" dirty="0"/>
              <a:t>Kinetička teorija gasova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B33A325C-674C-8710-B32F-C8B42E7679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5800" y="2194559"/>
            <a:ext cx="10820400" cy="4024125"/>
          </a:xfrm>
        </p:spPr>
        <p:txBody>
          <a:bodyPr/>
          <a:lstStyle/>
          <a:p>
            <a:r>
              <a:rPr lang="en-BA" dirty="0"/>
              <a:t>Funkcija distribucija čestica je glavni objekat s kojim ćemo raditi.</a:t>
            </a:r>
          </a:p>
          <a:p>
            <a:r>
              <a:rPr lang="en-BA" dirty="0"/>
              <a:t>Treba nam veza Faznog prostora sa makroskopskim veličinama.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Content Placeholder 14">
                <a:extLst>
                  <a:ext uri="{FF2B5EF4-FFF2-40B4-BE49-F238E27FC236}">
                    <a16:creationId xmlns:a16="http://schemas.microsoft.com/office/drawing/2014/main" id="{827B2538-A54E-8D7E-FF62-B9F9B0E6E592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685800" y="3633596"/>
                <a:ext cx="10820400" cy="1146049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hr-HR" sz="60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hr-HR" sz="6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6000" b="0" i="1" smtClean="0">
                          <a:latin typeface="Cambria Math" panose="02040503050406030204" pitchFamily="18" charset="0"/>
                        </a:rPr>
                        <m:t>𝜉</m:t>
                      </m:r>
                      <m:r>
                        <a:rPr lang="en-US" sz="60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60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sz="60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60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6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BA" sz="6000" dirty="0"/>
              </a:p>
            </p:txBody>
          </p:sp>
        </mc:Choice>
        <mc:Fallback>
          <p:sp>
            <p:nvSpPr>
              <p:cNvPr id="15" name="Content Placeholder 14">
                <a:extLst>
                  <a:ext uri="{FF2B5EF4-FFF2-40B4-BE49-F238E27FC236}">
                    <a16:creationId xmlns:a16="http://schemas.microsoft.com/office/drawing/2014/main" id="{827B2538-A54E-8D7E-FF62-B9F9B0E6E59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685800" y="3633596"/>
                <a:ext cx="10820400" cy="1146049"/>
              </a:xfrm>
              <a:blipFill>
                <a:blip r:embed="rId2"/>
                <a:stretch>
                  <a:fillRect t="-2198" b="-5495"/>
                </a:stretch>
              </a:blipFill>
            </p:spPr>
            <p:txBody>
              <a:bodyPr/>
              <a:lstStyle/>
              <a:p>
                <a:r>
                  <a:rPr lang="en-B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897319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B80ADA-EE38-DEB2-6CF5-A7FBC09C5D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5504" y="764373"/>
            <a:ext cx="10826496" cy="1293028"/>
          </a:xfrm>
        </p:spPr>
        <p:txBody>
          <a:bodyPr/>
          <a:lstStyle/>
          <a:p>
            <a:pPr algn="ctr"/>
            <a:r>
              <a:rPr lang="en-BA" dirty="0"/>
              <a:t>Veze sa makroskopskim modelom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6DF1AE3-A8F5-7C26-3CA5-2370AD574DB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-1262145" y="1669676"/>
            <a:ext cx="14716289" cy="1734326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FD8EEC4-4879-3F04-F5B0-991C29164B7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-785812" y="3016277"/>
            <a:ext cx="13549308" cy="1625917"/>
          </a:xfrm>
        </p:spPr>
      </p:pic>
      <p:pic>
        <p:nvPicPr>
          <p:cNvPr id="10" name="Picture 9" descr="A math equation with numbers&#10;&#10;Description automatically generated with medium confidence">
            <a:extLst>
              <a:ext uri="{FF2B5EF4-FFF2-40B4-BE49-F238E27FC236}">
                <a16:creationId xmlns:a16="http://schemas.microsoft.com/office/drawing/2014/main" id="{DC9BACB7-CD03-9701-DF72-2F1F4243C7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46274" y="4359301"/>
            <a:ext cx="13684545" cy="1734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8375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7359E1-0006-C6D6-4150-0D85DB7F78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448" y="764373"/>
            <a:ext cx="10969752" cy="1293028"/>
          </a:xfrm>
        </p:spPr>
        <p:txBody>
          <a:bodyPr/>
          <a:lstStyle/>
          <a:p>
            <a:pPr algn="ctr"/>
            <a:r>
              <a:rPr lang="en-BA" dirty="0"/>
              <a:t>Boltzmanova jednačina</a:t>
            </a:r>
          </a:p>
        </p:txBody>
      </p:sp>
      <p:pic>
        <p:nvPicPr>
          <p:cNvPr id="6" name="Content Placeholder 5" descr="A math equations with numbers and symbols&#10;&#10;Description automatically generated">
            <a:extLst>
              <a:ext uri="{FF2B5EF4-FFF2-40B4-BE49-F238E27FC236}">
                <a16:creationId xmlns:a16="http://schemas.microsoft.com/office/drawing/2014/main" id="{52598C69-F96C-EADA-BFB6-62691C5DFEE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277947" y="2451734"/>
            <a:ext cx="10228253" cy="3300836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DD6732-7E97-8272-80F5-6BAF2188560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BA" dirty="0"/>
          </a:p>
        </p:txBody>
      </p:sp>
    </p:spTree>
    <p:extLst>
      <p:ext uri="{BB962C8B-B14F-4D97-AF65-F5344CB8AC3E}">
        <p14:creationId xmlns:p14="http://schemas.microsoft.com/office/powerpoint/2010/main" val="10665023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707E2-A5BC-94ED-8255-A9D7CBCBA4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763" y="764373"/>
            <a:ext cx="10900437" cy="1293028"/>
          </a:xfrm>
        </p:spPr>
        <p:txBody>
          <a:bodyPr/>
          <a:lstStyle/>
          <a:p>
            <a:pPr algn="ctr"/>
            <a:r>
              <a:rPr lang="en-BA" dirty="0"/>
              <a:t>Kolizioni operator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37E43E1-9336-6FC4-F934-F8E86B1A986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-1049584" y="3173483"/>
            <a:ext cx="13241584" cy="1293028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B52E335-2A0E-9B9D-26D1-EDEBA908ACA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-2171699" y="4466511"/>
            <a:ext cx="14870374" cy="1747768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77ACA09-0AA4-68E6-9DC8-FF2E3754784D}"/>
              </a:ext>
            </a:extLst>
          </p:cNvPr>
          <p:cNvSpPr txBox="1"/>
          <p:nvPr/>
        </p:nvSpPr>
        <p:spPr>
          <a:xfrm>
            <a:off x="605763" y="2077964"/>
            <a:ext cx="9315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BA" dirty="0"/>
              <a:t>Izbor nije jedinstven.</a:t>
            </a:r>
          </a:p>
          <a:p>
            <a:pPr algn="just"/>
            <a:r>
              <a:rPr lang="en-BA" dirty="0"/>
              <a:t>Uzimamo BGK koji je baziran na Maxvell-Boltzman distribuciji</a:t>
            </a:r>
          </a:p>
        </p:txBody>
      </p:sp>
    </p:spTree>
    <p:extLst>
      <p:ext uri="{BB962C8B-B14F-4D97-AF65-F5344CB8AC3E}">
        <p14:creationId xmlns:p14="http://schemas.microsoft.com/office/powerpoint/2010/main" val="13904768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E5191E-D70C-B3FC-6EC2-23B04278F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764373"/>
            <a:ext cx="10820400" cy="1293028"/>
          </a:xfrm>
        </p:spPr>
        <p:txBody>
          <a:bodyPr/>
          <a:lstStyle/>
          <a:p>
            <a:r>
              <a:rPr lang="en-BA" dirty="0"/>
              <a:t>Diskretizacija boltzmanove jednačine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2E57259-7F30-222D-BBE5-3B6CF635AF35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en-BA" dirty="0"/>
                  <a:t>Uvodimo vremenski korak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BA" dirty="0"/>
              </a:p>
              <a:p>
                <a:r>
                  <a:rPr lang="en-BA" dirty="0"/>
                  <a:t>Uvodimo prostorni korak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BA" dirty="0"/>
                  <a:t>.</a:t>
                </a:r>
              </a:p>
              <a:p>
                <a:r>
                  <a:rPr lang="en-BA" dirty="0"/>
                  <a:t>Šta ćemo sa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BA" dirty="0"/>
                  <a:t>? 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2E57259-7F30-222D-BBE5-3B6CF635AF3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1425" t="-1887"/>
                </a:stretch>
              </a:blipFill>
            </p:spPr>
            <p:txBody>
              <a:bodyPr/>
              <a:lstStyle/>
              <a:p>
                <a:r>
                  <a:rPr lang="en-B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63557B-043B-33C2-1EFF-9DC1A41AD87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endParaRPr lang="en-BA" dirty="0"/>
          </a:p>
        </p:txBody>
      </p:sp>
      <p:pic>
        <p:nvPicPr>
          <p:cNvPr id="3074" name="Picture 2" descr="Discrete Grid Points | Download Scientific Diagram">
            <a:extLst>
              <a:ext uri="{FF2B5EF4-FFF2-40B4-BE49-F238E27FC236}">
                <a16:creationId xmlns:a16="http://schemas.microsoft.com/office/drawing/2014/main" id="{65317ACE-0FFF-20AD-FD0A-94B8750325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2183614"/>
            <a:ext cx="4610100" cy="392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3377995"/>
      </p:ext>
    </p:extLst>
  </p:cSld>
  <p:clrMapOvr>
    <a:masterClrMapping/>
  </p:clrMapOvr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C4220D"/>
      </a:accent1>
      <a:accent2>
        <a:srgbClr val="EB7712"/>
      </a:accent2>
      <a:accent3>
        <a:srgbClr val="ECBD31"/>
      </a:accent3>
      <a:accent4>
        <a:srgbClr val="92CE4A"/>
      </a:accent4>
      <a:accent5>
        <a:srgbClr val="50CFB4"/>
      </a:accent5>
      <a:accent6>
        <a:srgbClr val="0D8EC5"/>
      </a:accent6>
      <a:hlink>
        <a:srgbClr val="EA5A0C"/>
      </a:hlink>
      <a:folHlink>
        <a:srgbClr val="F09D3A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FE1EB5C7-81A8-4CBA-AE6E-B3BF73DC389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Vapor Trail</Template>
  <TotalTime>153</TotalTime>
  <Words>359</Words>
  <Application>Microsoft Macintosh PowerPoint</Application>
  <PresentationFormat>Widescreen</PresentationFormat>
  <Paragraphs>72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Arial</vt:lpstr>
      <vt:lpstr>Cambria Math</vt:lpstr>
      <vt:lpstr>Century Gothic</vt:lpstr>
      <vt:lpstr>Consolas</vt:lpstr>
      <vt:lpstr>Vapor Trail</vt:lpstr>
      <vt:lpstr>Simulacija protoka fluida pri prisustvu čvrstih tijela</vt:lpstr>
      <vt:lpstr>Cilj  rada</vt:lpstr>
      <vt:lpstr>PowerPoint Presentation</vt:lpstr>
      <vt:lpstr>Odabir modela</vt:lpstr>
      <vt:lpstr>Kinetička teorija gasova</vt:lpstr>
      <vt:lpstr>Veze sa makroskopskim modelom</vt:lpstr>
      <vt:lpstr>Boltzmanova jednačina</vt:lpstr>
      <vt:lpstr>Kolizioni operator</vt:lpstr>
      <vt:lpstr>Diskretizacija boltzmanove jednačine</vt:lpstr>
      <vt:lpstr>D2Q9</vt:lpstr>
      <vt:lpstr>PowerPoint Presentation</vt:lpstr>
      <vt:lpstr>Diskretni model</vt:lpstr>
      <vt:lpstr>Taylor green vrtlozi</vt:lpstr>
      <vt:lpstr>PowerPoint Presentation</vt:lpstr>
      <vt:lpstr>Stabilnost</vt:lpstr>
      <vt:lpstr>PowerPoint Presentation</vt:lpstr>
      <vt:lpstr>Čvrsta tijela</vt:lpstr>
      <vt:lpstr>3d aerodinamika klikera</vt:lpstr>
      <vt:lpstr>Turbulencija u 2d</vt:lpstr>
      <vt:lpstr>PowerPoint Presentation</vt:lpstr>
      <vt:lpstr>Simulacija sa gravitacijom</vt:lpstr>
      <vt:lpstr>Prebacivanje iz SI u jedinice rešetke</vt:lpstr>
      <vt:lpstr>PowerPoint Presentation</vt:lpstr>
      <vt:lpstr>Rezultat</vt:lpstr>
      <vt:lpstr>Primjer korištenja</vt:lpstr>
      <vt:lpstr>Performanse</vt:lpstr>
      <vt:lpstr>Dalja poboljšanja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Simulacija protoka fluida pri prisustvu čvrstih tijela</dc:title>
  <dc:creator>Tarik Hastor</dc:creator>
  <cp:lastModifiedBy>Tarik Hastor</cp:lastModifiedBy>
  <cp:revision>3</cp:revision>
  <dcterms:created xsi:type="dcterms:W3CDTF">2025-01-15T14:41:04Z</dcterms:created>
  <dcterms:modified xsi:type="dcterms:W3CDTF">2025-01-15T17:14:07Z</dcterms:modified>
</cp:coreProperties>
</file>